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7" r:id="rId11"/>
    <p:sldId id="266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028" autoAdjust="0"/>
    <p:restoredTop sz="94660"/>
  </p:normalViewPr>
  <p:slideViewPr>
    <p:cSldViewPr snapToGrid="0">
      <p:cViewPr>
        <p:scale>
          <a:sx n="75" d="100"/>
          <a:sy n="75" d="100"/>
        </p:scale>
        <p:origin x="534" y="16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4A180C-22EF-0122-DD41-6DFB79C94D3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ED97635-A1CA-AAB5-2D1C-2EDFE8FB607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3A240BF-0397-9145-3D02-98006F59D5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0D7CBE-EDA8-444D-95CD-B664FC04270E}" type="datetimeFigureOut">
              <a:rPr lang="en-US" smtClean="0"/>
              <a:t>5/23/2025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15C4D4D-C689-2282-8D1D-96EC84B67B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7551534-6CA1-562B-EA0C-70735E5485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F8F06C-A28F-450E-B79E-C6D17C7521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29523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10093C-1426-4D01-4246-686317DC17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B53C47A-681B-9D4D-A5EA-8D0F90D65E8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8BDAC79-7A71-F3C2-A61E-0E83503C63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0D7CBE-EDA8-444D-95CD-B664FC04270E}" type="datetimeFigureOut">
              <a:rPr lang="en-US" smtClean="0"/>
              <a:t>5/23/2025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01E1AD-0062-962F-1660-1B772660EC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418F8C4-D153-34A1-9B9C-6C0AF7803A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F8F06C-A28F-450E-B79E-C6D17C7521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35008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C66ED72-7B84-CB15-C573-7F079FBF1D3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0B66776-E7D1-EF60-977E-3949F654DA5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7CF23A-FA00-0225-5B9D-DDAB9FF27F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0D7CBE-EDA8-444D-95CD-B664FC04270E}" type="datetimeFigureOut">
              <a:rPr lang="en-US" smtClean="0"/>
              <a:t>5/23/2025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3CCEEF3-198C-B212-D61D-3C37F8367D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9F4B3A6-E272-1637-64FA-48ECF7652E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F8F06C-A28F-450E-B79E-C6D17C7521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6916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E9691D-48F5-A3B7-0C38-347537B745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8B6B2F-AC47-6732-3F1D-FDBF96A73BE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AEB61E5-49DF-7832-BAB5-CA45524AF7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0D7CBE-EDA8-444D-95CD-B664FC04270E}" type="datetimeFigureOut">
              <a:rPr lang="en-US" smtClean="0"/>
              <a:t>5/23/2025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078280F-F3EE-5DC5-FEEB-E8769540B0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3F7828-AF7A-2C57-59BD-B148EF3E17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F8F06C-A28F-450E-B79E-C6D17C7521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03505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871A6D-B130-D7EF-55F7-A4C1A2AF5D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A216C95-A9D1-C0F5-C471-5834F8C8305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99FC39-889E-4E24-B1C2-DCBACCCCBB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0D7CBE-EDA8-444D-95CD-B664FC04270E}" type="datetimeFigureOut">
              <a:rPr lang="en-US" smtClean="0"/>
              <a:t>5/23/2025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710624-C331-7DDF-F7D2-4F94F63159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BE7B47-64C3-1EF9-EB96-095F7A9CB8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F8F06C-A28F-450E-B79E-C6D17C7521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02497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BC100F-431A-61B8-4128-5F14D833EA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AA1E13F-B8FE-1A3E-F32D-3436CF196A9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D040869-8E44-462F-3EB3-AEF804787B3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0C1084F-EEF2-DD7A-45C2-9262C695B9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0D7CBE-EDA8-444D-95CD-B664FC04270E}" type="datetimeFigureOut">
              <a:rPr lang="en-US" smtClean="0"/>
              <a:t>5/23/2025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DCC6868-394C-CBC0-05E0-C53ABDD85F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9193061-1BF5-74F1-87D8-9174EEA22B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F8F06C-A28F-450E-B79E-C6D17C7521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50414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25F01C-8E01-1FC2-DCD8-C2744ADA09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C5491F6-93BE-4BAF-7BCF-209BC608466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DB6E31F-6A23-7C2B-DE69-C55F9C8A34F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AE34011-28EA-0F80-47AA-097FE6628EE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2407075-79FE-3648-72BF-EDF114DB937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193A3D6-A68C-763B-AA57-91D79CE55E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0D7CBE-EDA8-444D-95CD-B664FC04270E}" type="datetimeFigureOut">
              <a:rPr lang="en-US" smtClean="0"/>
              <a:t>5/23/2025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6D07340-71B4-EE8E-A3E2-F3E71CE4BB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2141A7-57C5-E1F7-457B-9873CC4A0A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F8F06C-A28F-450E-B79E-C6D17C7521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61949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1E8EDE-8A36-32BB-EE50-4CEC9AA6A3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6A62234-C0DB-CDF8-5F4A-A332FA3534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0D7CBE-EDA8-444D-95CD-B664FC04270E}" type="datetimeFigureOut">
              <a:rPr lang="en-US" smtClean="0"/>
              <a:t>5/23/2025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F600BA7-5D6C-176A-B910-BD7FB375A9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2D7774F-6A13-F42F-846E-BB433C6A64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F8F06C-A28F-450E-B79E-C6D17C7521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62357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7EA1275-2E56-2912-A0F1-4C1EEE747D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0D7CBE-EDA8-444D-95CD-B664FC04270E}" type="datetimeFigureOut">
              <a:rPr lang="en-US" smtClean="0"/>
              <a:t>5/23/2025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12332BF-9F90-B8E6-BEF8-94B998A61E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DB728B1-ABD7-2B5F-C1E6-08133C311F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F8F06C-A28F-450E-B79E-C6D17C7521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00201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FDD524-62BF-956D-1ED0-13302DF1E9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7DF107F-83F9-F95C-414E-08546FBD02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04481F2-953E-EEF9-CEE1-0908CCF68C8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949E6D3-E45A-2ECD-A99B-116D92E178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0D7CBE-EDA8-444D-95CD-B664FC04270E}" type="datetimeFigureOut">
              <a:rPr lang="en-US" smtClean="0"/>
              <a:t>5/23/2025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4E7DAEA-9E9D-32D9-4365-2C29640F2A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6F97913-D46C-FFDC-A859-3DB2098D17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F8F06C-A28F-450E-B79E-C6D17C7521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22298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8271A6-4F7E-628D-F5B3-9E81C29942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EDD54F8-3913-28F4-58E6-E7305EA6C31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13B8B9C-3B99-7AD6-4AAE-FC9F0E8EAB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A792A93-9C12-7790-253A-50EBF51014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0D7CBE-EDA8-444D-95CD-B664FC04270E}" type="datetimeFigureOut">
              <a:rPr lang="en-US" smtClean="0"/>
              <a:t>5/23/2025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80E4653-E829-D8AE-2EAA-55F2B63DF8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82DDEDA-106B-436A-F211-0269028646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F8F06C-A28F-450E-B79E-C6D17C7521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60622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3204322-AC79-FA53-5993-6D90E22EEB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C6F91C5-E2A8-F0D0-1BF8-136A8EF19EA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526B089-B39D-2BB6-4640-53318EFEF2B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F0D7CBE-EDA8-444D-95CD-B664FC04270E}" type="datetimeFigureOut">
              <a:rPr lang="en-US" smtClean="0"/>
              <a:t>5/23/2025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2129B7A-C2AA-52D9-62B1-441250B8AA8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AC98FA1-A8CE-AA30-B3A7-54DFA101631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F8F06C-A28F-450E-B79E-C6D17C7521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80287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8F93F9-F6CF-173E-77C1-20DAFF88F73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435100" y="2593252"/>
            <a:ext cx="9232900" cy="1266537"/>
          </a:xfrm>
        </p:spPr>
        <p:txBody>
          <a:bodyPr>
            <a:noAutofit/>
          </a:bodyPr>
          <a:lstStyle/>
          <a:p>
            <a:r>
              <a:rPr lang="en-US" sz="3000" b="1" dirty="0"/>
              <a:t>THEORETICAL AND METHODOLOGICAL PRINCIPLES OF APPLICATION OF AGENT-ORIENTED APPROACH TO MODELING PROCESSES OF LOCAL COMMUNITIES</a:t>
            </a:r>
            <a:br>
              <a:rPr lang="en-US" sz="3000" dirty="0"/>
            </a:br>
            <a:endParaRPr lang="en-US" sz="300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0E6EBF3-2C45-782C-E8FF-8A6DF5241CF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767138"/>
            <a:ext cx="9144000" cy="1655762"/>
          </a:xfrm>
        </p:spPr>
        <p:txBody>
          <a:bodyPr/>
          <a:lstStyle/>
          <a:p>
            <a:r>
              <a:rPr lang="en-US" dirty="0"/>
              <a:t>Prof. Dr. Yevgen Kotukh, Dr. Marina Riabokin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73EE08A-A133-3ED1-4289-743810357CD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6373" y="5884862"/>
            <a:ext cx="11503364" cy="973138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AA108842-1E5E-C36B-1F9B-410206441D4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1616364"/>
          </a:xfrm>
          <a:prstGeom prst="rect">
            <a:avLst/>
          </a:prstGeom>
        </p:spPr>
      </p:pic>
      <p:pic>
        <p:nvPicPr>
          <p:cNvPr id="1026" name="Picture 2" descr="Київський інститут бізнесу та технологій (КІБІТ) - вузи України - вища  освіта в Україні – Освіта.UA">
            <a:extLst>
              <a:ext uri="{FF2B5EF4-FFF2-40B4-BE49-F238E27FC236}">
                <a16:creationId xmlns:a16="http://schemas.microsoft.com/office/drawing/2014/main" id="{22154184-27F0-EDAD-F6E8-F69D14C0076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5450" y="4321751"/>
            <a:ext cx="2095500" cy="1381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2DF4A8B5-9D26-912A-F89E-48C1CAD3596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84514" y="4315696"/>
            <a:ext cx="3238142" cy="12891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9587676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C62E575-8B66-A5DE-771F-4C9C1433FAF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D637AC-37C5-B741-6364-2D7372125C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9100" y="0"/>
            <a:ext cx="11353800" cy="883445"/>
          </a:xfrm>
        </p:spPr>
        <p:txBody>
          <a:bodyPr>
            <a:normAutofit/>
          </a:bodyPr>
          <a:lstStyle/>
          <a:p>
            <a:r>
              <a:rPr lang="en-US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Multi-Agent Reinforcement Learning (MARL) Integration architecture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E1C1756E-3BEC-1C45-F480-4E699C29EE7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6373" y="5884862"/>
            <a:ext cx="11503364" cy="973138"/>
          </a:xfrm>
          <a:prstGeom prst="rect">
            <a:avLst/>
          </a:prstGeom>
        </p:spPr>
      </p:pic>
      <p:pic>
        <p:nvPicPr>
          <p:cNvPr id="3" name="Рисунок 1">
            <a:extLst>
              <a:ext uri="{FF2B5EF4-FFF2-40B4-BE49-F238E27FC236}">
                <a16:creationId xmlns:a16="http://schemas.microsoft.com/office/drawing/2014/main" id="{DB0EE350-5167-86E3-C707-3FA86693E889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25" t="4701" r="2247" b="7835"/>
          <a:stretch/>
        </p:blipFill>
        <p:spPr bwMode="auto">
          <a:xfrm>
            <a:off x="2399773" y="883445"/>
            <a:ext cx="6972460" cy="477724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40857891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CD47573-E0B7-BD4C-9F16-733D1431849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EE9E27-8F80-8A54-305C-A92A12DF54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27600" y="18255"/>
            <a:ext cx="6426200" cy="803397"/>
          </a:xfrm>
        </p:spPr>
        <p:txBody>
          <a:bodyPr>
            <a:normAutofit/>
          </a:bodyPr>
          <a:lstStyle/>
          <a:p>
            <a:r>
              <a:rPr lang="en-US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Conclusion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BF3ED27F-A6D8-1AB2-C976-5B99A4CBA48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6373" y="5884862"/>
            <a:ext cx="11503364" cy="973138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78ABB557-B044-DA18-1A31-C6D171CACE51}"/>
              </a:ext>
            </a:extLst>
          </p:cNvPr>
          <p:cNvSpPr txBox="1"/>
          <p:nvPr/>
        </p:nvSpPr>
        <p:spPr>
          <a:xfrm>
            <a:off x="92263" y="681036"/>
            <a:ext cx="12007474" cy="535531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b="1" dirty="0"/>
              <a:t>Decentralization Reform Evaluation:</a:t>
            </a:r>
            <a:endParaRPr lang="en-US" dirty="0"/>
          </a:p>
          <a:p>
            <a:pPr>
              <a:buFont typeface="Arial" panose="020B0604020202020204" pitchFamily="34" charset="0"/>
              <a:buChar char="•"/>
            </a:pPr>
            <a:r>
              <a:rPr lang="en-US" b="1" dirty="0"/>
              <a:t>Achievements</a:t>
            </a:r>
            <a:r>
              <a:rPr lang="en-US" dirty="0"/>
              <a:t>: Increased local revenues, infrastructure development, enhanced democracy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b="1" dirty="0"/>
              <a:t>Critical Gap</a:t>
            </a:r>
            <a:r>
              <a:rPr lang="en-US" dirty="0"/>
              <a:t>: Lacks statistical evidence and empirical validation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b="1" dirty="0"/>
              <a:t>Persistent Challenges</a:t>
            </a:r>
            <a:r>
              <a:rPr lang="en-US" dirty="0"/>
              <a:t>: Regional disparities, staff shortages, financial dependence on state transfers</a:t>
            </a:r>
          </a:p>
          <a:p>
            <a:pPr>
              <a:buNone/>
            </a:pPr>
            <a:r>
              <a:rPr lang="en-US" b="1" dirty="0"/>
              <a:t>Multi-Agent System Model Assessment:</a:t>
            </a:r>
            <a:r>
              <a:rPr lang="en-US" dirty="0"/>
              <a:t> </a:t>
            </a:r>
            <a:r>
              <a:rPr lang="en-US" b="1" dirty="0"/>
              <a:t>Strengths:</a:t>
            </a:r>
            <a:endParaRPr lang="en-US" dirty="0"/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Accounts for complex actor interactions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Enables optimization-based resource allocation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Moves beyond traditional bureaucratic processes</a:t>
            </a:r>
          </a:p>
          <a:p>
            <a:pPr>
              <a:buNone/>
            </a:pPr>
            <a:r>
              <a:rPr lang="en-US" b="1" dirty="0"/>
              <a:t>Implementation Barriers:</a:t>
            </a:r>
            <a:endParaRPr lang="en-US" dirty="0"/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Methodological limitations in production function determination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Technical complexity exceeding local capacity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Personnel constraints in rural/remote communities</a:t>
            </a:r>
          </a:p>
          <a:p>
            <a:pPr>
              <a:buNone/>
            </a:pPr>
            <a:r>
              <a:rPr lang="en-US" b="1" dirty="0"/>
              <a:t>Priority Research Agenda:</a:t>
            </a:r>
            <a:endParaRPr lang="en-US" dirty="0"/>
          </a:p>
          <a:p>
            <a:pPr>
              <a:buFont typeface="+mj-lt"/>
              <a:buAutoNum type="arabicPeriod"/>
            </a:pPr>
            <a:r>
              <a:rPr lang="en-US" b="1" dirty="0"/>
              <a:t>Methodology Refinement</a:t>
            </a:r>
            <a:r>
              <a:rPr lang="en-US" dirty="0"/>
              <a:t>: Clarify production functions and utility measurement frameworks</a:t>
            </a:r>
          </a:p>
          <a:p>
            <a:pPr>
              <a:buFont typeface="+mj-lt"/>
              <a:buAutoNum type="arabicPeriod"/>
            </a:pPr>
            <a:r>
              <a:rPr lang="en-US" b="1" dirty="0"/>
              <a:t>Simplified Implementation</a:t>
            </a:r>
            <a:r>
              <a:rPr lang="en-US" dirty="0"/>
              <a:t>: Develop resource-constrained community versions</a:t>
            </a:r>
          </a:p>
          <a:p>
            <a:pPr>
              <a:buFont typeface="+mj-lt"/>
              <a:buAutoNum type="arabicPeriod"/>
            </a:pPr>
            <a:r>
              <a:rPr lang="en-US" b="1" dirty="0"/>
              <a:t>Risk Integration</a:t>
            </a:r>
            <a:r>
              <a:rPr lang="en-US" dirty="0"/>
              <a:t>: Account for war, social, and political disruptions in budget modeling</a:t>
            </a:r>
          </a:p>
          <a:p>
            <a:pPr>
              <a:buFont typeface="+mj-lt"/>
              <a:buAutoNum type="arabicPeriod"/>
            </a:pPr>
            <a:r>
              <a:rPr lang="en-US" b="1" dirty="0"/>
              <a:t>Pilot Testing</a:t>
            </a:r>
            <a:r>
              <a:rPr lang="en-US" dirty="0"/>
              <a:t>: Real-world validation in select communities with international benchmarking</a:t>
            </a:r>
          </a:p>
          <a:p>
            <a:r>
              <a:rPr lang="en-US" b="1" dirty="0"/>
              <a:t>Bottom Line:</a:t>
            </a:r>
            <a:r>
              <a:rPr lang="en-US" dirty="0"/>
              <a:t> While theoretically promising, the MAS budget auction model requires significant methodological development and practical validation before widespread implementation in Ukraine's challenging reform environment.</a:t>
            </a:r>
          </a:p>
        </p:txBody>
      </p:sp>
    </p:spTree>
    <p:extLst>
      <p:ext uri="{BB962C8B-B14F-4D97-AF65-F5344CB8AC3E}">
        <p14:creationId xmlns:p14="http://schemas.microsoft.com/office/powerpoint/2010/main" val="7769044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6D41EE-38A8-E5EF-C551-13BCAC0CCA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8255"/>
            <a:ext cx="10515600" cy="1325563"/>
          </a:xfrm>
        </p:spPr>
        <p:txBody>
          <a:bodyPr/>
          <a:lstStyle/>
          <a:p>
            <a:r>
              <a:rPr lang="en-US" dirty="0"/>
              <a:t>Agenda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7C4A8FE-EA3E-9A04-2D0C-948957E4199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53331"/>
            <a:ext cx="10515600" cy="4351338"/>
          </a:xfrm>
        </p:spPr>
        <p:txBody>
          <a:bodyPr>
            <a:norm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Decentralization in Ukraine: results, challenges, and future work</a:t>
            </a:r>
            <a:endParaRPr lang="uk-U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Horizontal budget equalization mechanisms</a:t>
            </a:r>
            <a:endParaRPr lang="uk-U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Resource allocation and production functions of local communities</a:t>
            </a:r>
            <a:endParaRPr lang="uk-U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Production function of the local territorial community</a:t>
            </a:r>
            <a:endParaRPr lang="uk-U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Criteria for optimal resource allocation</a:t>
            </a:r>
            <a:endParaRPr lang="uk-U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Our proposal: Budget auction process</a:t>
            </a: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Our proposal: Implementation of a multi-agent model</a:t>
            </a: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Conclusion</a:t>
            </a:r>
          </a:p>
          <a:p>
            <a:endParaRPr lang="uk-UA" dirty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97599C85-E534-DFFE-01A0-8F8B039FB76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6373" y="5884862"/>
            <a:ext cx="11503364" cy="9731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33738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55FA056-C70F-5839-379C-FD4397C692D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A668D1-3A75-308C-A683-1EA1B524EF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9500" y="18255"/>
            <a:ext cx="10274300" cy="1325563"/>
          </a:xfrm>
        </p:spPr>
        <p:txBody>
          <a:bodyPr>
            <a:normAutofit/>
          </a:bodyPr>
          <a:lstStyle/>
          <a:p>
            <a:r>
              <a:rPr lang="en-US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Decentralization in Ukraine: results, challenges, and future work</a:t>
            </a:r>
            <a:endParaRPr lang="uk-UA" sz="3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E5914B2E-921A-CE30-D3E4-EB4ECC2331C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6373" y="5884862"/>
            <a:ext cx="11503364" cy="973138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0B736FA0-D139-412E-90CF-2992F5F16658}"/>
              </a:ext>
            </a:extLst>
          </p:cNvPr>
          <p:cNvSpPr txBox="1"/>
          <p:nvPr/>
        </p:nvSpPr>
        <p:spPr>
          <a:xfrm>
            <a:off x="298450" y="1166842"/>
            <a:ext cx="11595100" cy="452431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b="1" dirty="0"/>
              <a:t>Key Achievements (2014-present):</a:t>
            </a:r>
            <a:endParaRPr lang="en-US" dirty="0"/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Financial capacity strengthened: local budgets increased several-fold through new revenue sources (personal income tax, excise tax, single tax)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Administrative consolidation: 11,000+ small councils reduced to 1,470 capable territorial communities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Infrastructure development accelerated with state subventions and regional development funds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Enhanced local democracy through participatory budgeting and citizen engagement</a:t>
            </a:r>
          </a:p>
          <a:p>
            <a:pPr>
              <a:buNone/>
            </a:pPr>
            <a:r>
              <a:rPr lang="en-US" b="1" dirty="0"/>
              <a:t>Critical Challenge - Uneven Development:</a:t>
            </a:r>
            <a:endParaRPr lang="en-US" dirty="0"/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Significant disparities between "rich" and "poor" communities persist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Current horizontal equalization mechanisms (basic/reverse subsidies) only smooth largest gaps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Simple formula-based system cannot account for complex community development factors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Communities near industrial centers vs. peripheral rural areas face vastly different fiscal capacities</a:t>
            </a:r>
          </a:p>
          <a:p>
            <a:pPr>
              <a:buNone/>
            </a:pPr>
            <a:r>
              <a:rPr lang="en-US" b="1" dirty="0"/>
              <a:t>Innovation Opportunity:</a:t>
            </a:r>
            <a:r>
              <a:rPr lang="en-US" dirty="0"/>
              <a:t> Multi-agent systems (MAS) combined with game theory could revolutionize budget allocation by accounting for heterogeneous agents, bounded rationality, and complex interaction networks - moving beyond current single-tax formula limitations.</a:t>
            </a:r>
          </a:p>
          <a:p>
            <a:r>
              <a:rPr lang="en-US" b="1" dirty="0"/>
              <a:t>Bottom Line:</a:t>
            </a:r>
            <a:r>
              <a:rPr lang="en-US" dirty="0"/>
              <a:t> While decentralization succeeded in empowering communities financially, sophisticated modeling approaches are needed to address persistent territorial inequalities and optimize resource distribution.</a:t>
            </a:r>
          </a:p>
        </p:txBody>
      </p:sp>
    </p:spTree>
    <p:extLst>
      <p:ext uri="{BB962C8B-B14F-4D97-AF65-F5344CB8AC3E}">
        <p14:creationId xmlns:p14="http://schemas.microsoft.com/office/powerpoint/2010/main" val="15407689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940EA9A-E585-F967-2D89-7C46E23D2B2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4DFAA5-A874-E379-F922-1B5DB54866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8255"/>
            <a:ext cx="11353800" cy="1325563"/>
          </a:xfrm>
        </p:spPr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Horizontal budget equalization mechanisms</a:t>
            </a:r>
            <a:endParaRPr lang="uk-U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8ED49CB-26A1-773F-2C04-BDB2AA08ED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53331"/>
            <a:ext cx="10515600" cy="4351338"/>
          </a:xfrm>
        </p:spPr>
        <p:txBody>
          <a:bodyPr>
            <a:norm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Decentralization in Ukraine: results, challenges, and future work</a:t>
            </a:r>
            <a:endParaRPr lang="uk-U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Horizontal budget equalization mechanisms</a:t>
            </a:r>
            <a:endParaRPr lang="uk-U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Resource allocation and production functions of local communities</a:t>
            </a:r>
            <a:endParaRPr lang="uk-U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Production function of the local territorial community</a:t>
            </a:r>
            <a:endParaRPr lang="uk-U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Criteria for optimal resource allocation</a:t>
            </a:r>
            <a:endParaRPr lang="uk-U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Our proposal: Budget auction process</a:t>
            </a: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Our proposal: Implementation of a multi-agent model</a:t>
            </a: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Conclusion</a:t>
            </a:r>
          </a:p>
          <a:p>
            <a:endParaRPr lang="uk-UA" dirty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7BB52197-DC6C-1C0F-24C7-29E13480F80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6373" y="5884862"/>
            <a:ext cx="11503364" cy="9731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87064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6AC18F3-5D00-4E09-7B3D-9BEFC799546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FF047D-05B5-620C-9015-BD0730129A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6450" y="-210345"/>
            <a:ext cx="10579100" cy="1325563"/>
          </a:xfrm>
        </p:spPr>
        <p:txBody>
          <a:bodyPr>
            <a:normAutofit/>
          </a:bodyPr>
          <a:lstStyle/>
          <a:p>
            <a:r>
              <a:rPr lang="en-US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Resource allocation and production functions of local communities</a:t>
            </a:r>
            <a:endParaRPr lang="uk-UA" sz="3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761C96C4-BBD3-E92F-40A4-D2050C10457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6373" y="5884862"/>
            <a:ext cx="11503364" cy="973138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3B45EB86-1061-B381-7EF8-7D9B273E8C42}"/>
              </a:ext>
            </a:extLst>
          </p:cNvPr>
          <p:cNvSpPr txBox="1"/>
          <p:nvPr/>
        </p:nvSpPr>
        <p:spPr>
          <a:xfrm>
            <a:off x="92263" y="889934"/>
            <a:ext cx="12007474" cy="50783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b="1" dirty="0"/>
              <a:t>Core Concept:</a:t>
            </a:r>
            <a:r>
              <a:rPr lang="en-US" dirty="0"/>
              <a:t> Transform local budget allocation from traditional top-down distribution into an interactive "auction game" where community stakeholders compete for resources through structured participation mechanisms.</a:t>
            </a:r>
          </a:p>
          <a:p>
            <a:pPr>
              <a:buNone/>
            </a:pPr>
            <a:r>
              <a:rPr lang="en-US" b="1" dirty="0"/>
              <a:t>Key Actors in the Game:</a:t>
            </a:r>
            <a:endParaRPr lang="en-US" dirty="0"/>
          </a:p>
          <a:p>
            <a:pPr>
              <a:buFont typeface="Arial" panose="020B0604020202020204" pitchFamily="34" charset="0"/>
              <a:buChar char="•"/>
            </a:pPr>
            <a:r>
              <a:rPr lang="en-US" b="1" dirty="0"/>
              <a:t>Citizens</a:t>
            </a:r>
            <a:r>
              <a:rPr lang="en-US" dirty="0"/>
              <a:t>: Individual residents participating in decision-making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b="1" dirty="0"/>
              <a:t>Enterprises</a:t>
            </a:r>
            <a:r>
              <a:rPr lang="en-US" dirty="0"/>
              <a:t>: Local businesses contributing taxes and seeking investment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b="1" dirty="0"/>
              <a:t>Local Government</a:t>
            </a:r>
            <a:r>
              <a:rPr lang="en-US" dirty="0"/>
              <a:t>: Resource distributors managing community assets and public services</a:t>
            </a:r>
          </a:p>
          <a:p>
            <a:pPr>
              <a:buNone/>
            </a:pPr>
            <a:r>
              <a:rPr lang="en-US" b="1" dirty="0"/>
              <a:t>Game Mechanics:</a:t>
            </a:r>
            <a:endParaRPr lang="en-US" dirty="0"/>
          </a:p>
          <a:p>
            <a:pPr>
              <a:buFont typeface="Arial" panose="020B0604020202020204" pitchFamily="34" charset="0"/>
              <a:buChar char="•"/>
            </a:pPr>
            <a:r>
              <a:rPr lang="en-US" b="1" dirty="0"/>
              <a:t>Objective</a:t>
            </a:r>
            <a:r>
              <a:rPr lang="en-US" dirty="0"/>
              <a:t>: Maximize efficiency of fund utilization through competitive proposal process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b="1" dirty="0"/>
              <a:t>Challenge</a:t>
            </a:r>
            <a:r>
              <a:rPr lang="en-US" dirty="0"/>
              <a:t>: Each player's "production function" (true capacity/needs) is hidden from others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b="1" dirty="0"/>
              <a:t>Solution</a:t>
            </a:r>
            <a:r>
              <a:rPr lang="en-US" dirty="0"/>
              <a:t>: Auction-style bidding where experts and officials compete with proposals for community development</a:t>
            </a:r>
          </a:p>
          <a:p>
            <a:pPr>
              <a:buNone/>
            </a:pPr>
            <a:r>
              <a:rPr lang="en-US" b="1" dirty="0"/>
              <a:t>Participation Tools:</a:t>
            </a:r>
            <a:endParaRPr lang="en-US" dirty="0"/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Participatory budgeting for direct citizen influence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Public hearings for stakeholder dialogue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Expert competition creating transparent resource allocation</a:t>
            </a:r>
          </a:p>
          <a:p>
            <a:pPr>
              <a:buNone/>
            </a:pPr>
            <a:r>
              <a:rPr lang="en-US" b="1" dirty="0"/>
              <a:t>Innovation Advantage:</a:t>
            </a:r>
            <a:r>
              <a:rPr lang="en-US" dirty="0"/>
              <a:t> Moves beyond subjective political decisions to optimization-based resource distribution, where the "center" (local government) identifies true community needs through competitive revelation of hidden information.</a:t>
            </a:r>
          </a:p>
          <a:p>
            <a:r>
              <a:rPr lang="en-US" b="1" dirty="0"/>
              <a:t>Bottom Line:</a:t>
            </a:r>
            <a:r>
              <a:rPr lang="en-US" dirty="0"/>
              <a:t> Gamification of budget processes transforms citizen participation from consultation into strategic competition, potentially maximizing community welfare through market-like mechanisms.</a:t>
            </a:r>
          </a:p>
        </p:txBody>
      </p:sp>
    </p:spTree>
    <p:extLst>
      <p:ext uri="{BB962C8B-B14F-4D97-AF65-F5344CB8AC3E}">
        <p14:creationId xmlns:p14="http://schemas.microsoft.com/office/powerpoint/2010/main" val="25620937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596C54B-88BD-9FCF-ED03-448BB9A3A92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2D9D83-0EBC-9546-1D2C-9112EFD0CE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16100" y="18255"/>
            <a:ext cx="9537700" cy="1325563"/>
          </a:xfrm>
        </p:spPr>
        <p:txBody>
          <a:bodyPr>
            <a:normAutofit/>
          </a:bodyPr>
          <a:lstStyle/>
          <a:p>
            <a:r>
              <a:rPr lang="en-US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Production function of the local territorial community</a:t>
            </a:r>
            <a:endParaRPr lang="uk-UA" sz="3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7F5979A2-D9B4-2419-2810-EF53DD572E1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6373" y="5884862"/>
            <a:ext cx="11503364" cy="973138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48AB4500-4125-24D8-6CD6-34D3B16D6FF2}"/>
              </a:ext>
            </a:extLst>
          </p:cNvPr>
          <p:cNvSpPr txBox="1"/>
          <p:nvPr/>
        </p:nvSpPr>
        <p:spPr>
          <a:xfrm>
            <a:off x="252055" y="1068149"/>
            <a:ext cx="11847682" cy="452431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b="1" dirty="0"/>
              <a:t>Five Key Production Functions:</a:t>
            </a:r>
            <a:endParaRPr lang="en-US" dirty="0"/>
          </a:p>
          <a:p>
            <a:pPr>
              <a:buFont typeface="+mj-lt"/>
              <a:buAutoNum type="arabicPeriod"/>
            </a:pPr>
            <a:r>
              <a:rPr lang="en-US" b="1" dirty="0"/>
              <a:t>Municipal Services</a:t>
            </a:r>
            <a:r>
              <a:rPr lang="en-US" dirty="0"/>
              <a:t>: Budget spending → quantity/quality of education, healthcare, infrastructure</a:t>
            </a:r>
          </a:p>
          <a:p>
            <a:pPr>
              <a:buFont typeface="+mj-lt"/>
              <a:buAutoNum type="arabicPeriod"/>
            </a:pPr>
            <a:r>
              <a:rPr lang="en-US" b="1" dirty="0"/>
              <a:t>Administrative Efficiency</a:t>
            </a:r>
            <a:r>
              <a:rPr lang="en-US" dirty="0"/>
              <a:t>: Administrative costs → local government performance</a:t>
            </a:r>
          </a:p>
          <a:p>
            <a:pPr>
              <a:buFont typeface="+mj-lt"/>
              <a:buAutoNum type="arabicPeriod"/>
            </a:pPr>
            <a:r>
              <a:rPr lang="en-US" b="1" dirty="0"/>
              <a:t>Investment Function</a:t>
            </a:r>
            <a:r>
              <a:rPr lang="en-US" dirty="0"/>
              <a:t>: Capital expenditures → infrastructure/fixed assets created</a:t>
            </a:r>
          </a:p>
          <a:p>
            <a:pPr>
              <a:buFont typeface="+mj-lt"/>
              <a:buAutoNum type="arabicPeriod"/>
            </a:pPr>
            <a:r>
              <a:rPr lang="en-US" b="1" dirty="0"/>
              <a:t>Social Function</a:t>
            </a:r>
            <a:r>
              <a:rPr lang="en-US" dirty="0"/>
              <a:t>: Social spending → poverty reduction, service availability</a:t>
            </a:r>
          </a:p>
          <a:p>
            <a:pPr>
              <a:buFont typeface="+mj-lt"/>
              <a:buAutoNum type="arabicPeriod"/>
            </a:pPr>
            <a:r>
              <a:rPr lang="en-US" b="1" dirty="0"/>
              <a:t>Ecological Function</a:t>
            </a:r>
            <a:r>
              <a:rPr lang="en-US" dirty="0"/>
              <a:t>: Environmental spending → sustainability outcomes</a:t>
            </a:r>
          </a:p>
          <a:p>
            <a:pPr>
              <a:buNone/>
            </a:pPr>
            <a:r>
              <a:rPr lang="en-US" b="1" dirty="0"/>
              <a:t>Mathematical Model:</a:t>
            </a:r>
            <a:endParaRPr lang="en-US" dirty="0"/>
          </a:p>
          <a:p>
            <a:pPr>
              <a:buFont typeface="Arial" panose="020B0604020202020204" pitchFamily="34" charset="0"/>
              <a:buChar char="•"/>
            </a:pPr>
            <a:r>
              <a:rPr lang="en-US" b="1" dirty="0"/>
              <a:t>Integrated Public Product</a:t>
            </a:r>
            <a:r>
              <a:rPr lang="en-US" dirty="0"/>
              <a:t>: Single utility indicator combining all functions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b="1" dirty="0"/>
              <a:t>Cost-Resource Relationship</a:t>
            </a:r>
            <a:r>
              <a:rPr lang="en-US" dirty="0"/>
              <a:t>: P = f(</a:t>
            </a:r>
            <a:r>
              <a:rPr lang="en-US" dirty="0" err="1"/>
              <a:t>Pr</a:t>
            </a:r>
            <a:r>
              <a:rPr lang="en-US" dirty="0"/>
              <a:t>, α, β) where P = product cost, </a:t>
            </a:r>
            <a:r>
              <a:rPr lang="en-US" dirty="0" err="1"/>
              <a:t>Pr</a:t>
            </a:r>
            <a:r>
              <a:rPr lang="en-US" dirty="0"/>
              <a:t> = resource price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b="1" dirty="0"/>
              <a:t>Production Function</a:t>
            </a:r>
            <a:r>
              <a:rPr lang="en-US" dirty="0"/>
              <a:t>: P = f(S, C) where S = subsidies, C = own community funds</a:t>
            </a:r>
          </a:p>
          <a:p>
            <a:pPr>
              <a:buNone/>
            </a:pPr>
            <a:r>
              <a:rPr lang="en-US" b="1" dirty="0"/>
              <a:t>Key Insight - Resource Optimization:</a:t>
            </a:r>
            <a:r>
              <a:rPr lang="en-US" dirty="0"/>
              <a:t> Graph shows four critical cost points: minimum (P₀), basic (P₁), optimal (P₂), and maximum (P₃) product costs, enabling communities to identify most efficient resource allocation levels.</a:t>
            </a:r>
          </a:p>
          <a:p>
            <a:pPr>
              <a:buNone/>
            </a:pPr>
            <a:r>
              <a:rPr lang="en-US" b="1" dirty="0"/>
              <a:t>Practical Application:</a:t>
            </a:r>
            <a:r>
              <a:rPr lang="en-US" dirty="0"/>
              <a:t> Power function approximation allows communities to model budget efficiency across different funding scenarios, balancing state subsidies with local resources to maximize public good production.</a:t>
            </a:r>
          </a:p>
          <a:p>
            <a:r>
              <a:rPr lang="en-US" b="1" dirty="0"/>
              <a:t>Bottom Line:</a:t>
            </a:r>
            <a:r>
              <a:rPr lang="en-US" dirty="0"/>
              <a:t> Mathematical modeling transforms budget planning from intuitive decisions to data-driven optimization of public service delivery.</a:t>
            </a:r>
          </a:p>
        </p:txBody>
      </p:sp>
    </p:spTree>
    <p:extLst>
      <p:ext uri="{BB962C8B-B14F-4D97-AF65-F5344CB8AC3E}">
        <p14:creationId xmlns:p14="http://schemas.microsoft.com/office/powerpoint/2010/main" val="133163360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A2BF8BD-F7B0-295E-E073-DAD09341D0C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583464-529F-AA3F-002B-7EC6D3613A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52700" y="-172245"/>
            <a:ext cx="8597900" cy="1325563"/>
          </a:xfrm>
        </p:spPr>
        <p:txBody>
          <a:bodyPr>
            <a:normAutofit/>
          </a:bodyPr>
          <a:lstStyle/>
          <a:p>
            <a:r>
              <a:rPr lang="en-US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Criteria for optimal resource allocation</a:t>
            </a:r>
            <a:endParaRPr lang="uk-UA" sz="3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F6A2BF16-7D41-727D-33C2-5059E0CAF14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6373" y="5884862"/>
            <a:ext cx="11503364" cy="973138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1ABCF7DA-2D51-AD7A-529A-3FB6142502A4}"/>
              </a:ext>
            </a:extLst>
          </p:cNvPr>
          <p:cNvSpPr txBox="1"/>
          <p:nvPr/>
        </p:nvSpPr>
        <p:spPr>
          <a:xfrm>
            <a:off x="203200" y="656590"/>
            <a:ext cx="11785600" cy="535531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b="1" dirty="0"/>
              <a:t>Phase 1: Production Function Identification</a:t>
            </a:r>
            <a:endParaRPr lang="en-US" dirty="0"/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Center identifies each actor's hidden production function: P = α·S^β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Actors provide two reference points (minimum/maximum production values)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System calculates parameters α and β through logarithmic analysis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Working area approximation enables realistic resource modeling</a:t>
            </a:r>
          </a:p>
          <a:p>
            <a:pPr>
              <a:buNone/>
            </a:pPr>
            <a:r>
              <a:rPr lang="en-US" b="1" dirty="0"/>
              <a:t>Phase 2: Multi-Step Distribution Optimization</a:t>
            </a:r>
            <a:endParaRPr lang="en-US" dirty="0"/>
          </a:p>
          <a:p>
            <a:pPr>
              <a:buFont typeface="Arial" panose="020B0604020202020204" pitchFamily="34" charset="0"/>
              <a:buChar char="•"/>
            </a:pPr>
            <a:r>
              <a:rPr lang="en-US" b="1" dirty="0"/>
              <a:t>Objective Function</a:t>
            </a:r>
            <a:r>
              <a:rPr lang="en-US" dirty="0"/>
              <a:t>: Maximize Σ(αⱼ·Sⱼ^βⱼ) across all actors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b="1" dirty="0"/>
              <a:t>Key Constraints</a:t>
            </a:r>
            <a:r>
              <a:rPr lang="en-US" dirty="0"/>
              <a:t>: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Individual actor limits: Sⱼ ≤ Sⱼᵐᵃˣ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Total resource constraint: ΣSⱼ ≤ </a:t>
            </a:r>
            <a:r>
              <a:rPr lang="en-US" dirty="0" err="1"/>
              <a:t>S_total</a:t>
            </a:r>
            <a:endParaRPr lang="en-US" dirty="0"/>
          </a:p>
          <a:p>
            <a:pPr>
              <a:buFont typeface="Arial" panose="020B0604020202020204" pitchFamily="34" charset="0"/>
              <a:buChar char="•"/>
            </a:pPr>
            <a:r>
              <a:rPr lang="en-US" b="1" dirty="0"/>
              <a:t>Lagrange Multiplier Method</a:t>
            </a:r>
            <a:r>
              <a:rPr lang="en-US" dirty="0"/>
              <a:t> used for mathematical optimization</a:t>
            </a:r>
          </a:p>
          <a:p>
            <a:pPr>
              <a:buNone/>
            </a:pPr>
            <a:r>
              <a:rPr lang="en-US" b="1" dirty="0"/>
              <a:t>Iterative Solution Process:</a:t>
            </a:r>
            <a:endParaRPr lang="en-US" dirty="0"/>
          </a:p>
          <a:p>
            <a:pPr>
              <a:buFont typeface="+mj-lt"/>
              <a:buAutoNum type="arabicPeriod"/>
            </a:pPr>
            <a:r>
              <a:rPr lang="en-US" dirty="0"/>
              <a:t>Solve unconstrained optimization problem 2. Create actor sets based on constraint satisfaction 3. Allocate maximum resources to constrained actors first 4. Re-optimize remaining resources for unconstrained actors 5. Continue iterations until all resources distributed</a:t>
            </a:r>
          </a:p>
          <a:p>
            <a:pPr>
              <a:buNone/>
            </a:pPr>
            <a:r>
              <a:rPr lang="en-US" b="1" dirty="0"/>
              <a:t>Policy Decision Point:</a:t>
            </a:r>
            <a:r>
              <a:rPr lang="en-US" dirty="0"/>
              <a:t> When resources insufficient for all requests, center must choose: exclude actors or provide additional funding from reserve.</a:t>
            </a:r>
          </a:p>
          <a:p>
            <a:r>
              <a:rPr lang="en-US" b="1" dirty="0"/>
              <a:t>Bottom Line:</a:t>
            </a:r>
            <a:r>
              <a:rPr lang="en-US" dirty="0"/>
              <a:t> Mathematical framework transforms subjective budget allocation into objective, efficiency-maximizing resource distribution system.</a:t>
            </a:r>
          </a:p>
        </p:txBody>
      </p:sp>
    </p:spTree>
    <p:extLst>
      <p:ext uri="{BB962C8B-B14F-4D97-AF65-F5344CB8AC3E}">
        <p14:creationId xmlns:p14="http://schemas.microsoft.com/office/powerpoint/2010/main" val="31597847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4B587C7-4B24-57A3-84D9-CFA02DEC56E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037F7D-C1B1-0792-EA7A-854F1AB0D9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8600" y="-350045"/>
            <a:ext cx="11963400" cy="1325563"/>
          </a:xfrm>
        </p:spPr>
        <p:txBody>
          <a:bodyPr>
            <a:normAutofit/>
          </a:bodyPr>
          <a:lstStyle/>
          <a:p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Our proposal: Budget auction process with Multi-Round Negotiation Framework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7B84A8D6-5D94-FF8B-8221-DC413183EF6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6373" y="5884862"/>
            <a:ext cx="11503364" cy="973138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99B6A9E6-AAF5-B187-3966-E6854410EEE6}"/>
              </a:ext>
            </a:extLst>
          </p:cNvPr>
          <p:cNvSpPr txBox="1"/>
          <p:nvPr/>
        </p:nvSpPr>
        <p:spPr>
          <a:xfrm>
            <a:off x="92263" y="612844"/>
            <a:ext cx="12099737" cy="563231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b="1" dirty="0"/>
              <a:t>Phase 1: Initialization</a:t>
            </a:r>
            <a:endParaRPr lang="en-US" dirty="0"/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Center announces starting parameters for all actors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Queue established for sequential bargaining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Each actor proposes new parameter values (α, β) to improve resource allocation</a:t>
            </a:r>
          </a:p>
          <a:p>
            <a:pPr>
              <a:buNone/>
            </a:pPr>
            <a:r>
              <a:rPr lang="en-US" b="1" dirty="0"/>
              <a:t>Phase 2: Iterative Bidding Process</a:t>
            </a:r>
            <a:endParaRPr lang="en-US" dirty="0"/>
          </a:p>
          <a:p>
            <a:pPr>
              <a:buFont typeface="Arial" panose="020B0604020202020204" pitchFamily="34" charset="0"/>
              <a:buChar char="•"/>
            </a:pPr>
            <a:r>
              <a:rPr lang="en-US" b="1" dirty="0"/>
              <a:t>Actor Strategy</a:t>
            </a:r>
            <a:r>
              <a:rPr lang="en-US" dirty="0"/>
              <a:t>: Estimate capabilities using production function, propose new parameters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b="1" dirty="0"/>
              <a:t>Center Evaluation</a:t>
            </a:r>
            <a:r>
              <a:rPr lang="en-US" dirty="0"/>
              <a:t>: Accept proposal only if system efficiency improves by threshold ε &gt; 0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b="1" dirty="0"/>
              <a:t>Decision Options</a:t>
            </a:r>
            <a:r>
              <a:rPr lang="en-US" dirty="0"/>
              <a:t>: Accept (redistribute resources) or Reject (actor gets limited retry attempts)</a:t>
            </a:r>
          </a:p>
          <a:p>
            <a:pPr>
              <a:buNone/>
            </a:pPr>
            <a:r>
              <a:rPr lang="en-US" b="1" dirty="0"/>
              <a:t>Key Innovation - Beyond Monetary Value:</a:t>
            </a:r>
            <a:r>
              <a:rPr lang="en-US" dirty="0"/>
              <a:t> Traditional cost-based allocation ignores true community utility: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b="1" dirty="0"/>
              <a:t>Public goods</a:t>
            </a:r>
            <a:r>
              <a:rPr lang="en-US" dirty="0"/>
              <a:t> (parks, cultural sites) have high social value, low market price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b="1" dirty="0"/>
              <a:t>Infrastructure externalities</a:t>
            </a:r>
            <a:r>
              <a:rPr lang="en-US" dirty="0"/>
              <a:t> (schools, hospitals) create unmeasured community benefits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b="1" dirty="0"/>
              <a:t>Sustainable investments</a:t>
            </a:r>
            <a:r>
              <a:rPr lang="en-US" dirty="0"/>
              <a:t> have low current but high future utility</a:t>
            </a:r>
          </a:p>
          <a:p>
            <a:pPr>
              <a:buNone/>
            </a:pPr>
            <a:r>
              <a:rPr lang="en-US" b="1" dirty="0"/>
              <a:t>Visual Decision Framework:</a:t>
            </a:r>
            <a:endParaRPr lang="en-US" dirty="0"/>
          </a:p>
          <a:p>
            <a:pPr>
              <a:buFont typeface="Arial" panose="020B0604020202020204" pitchFamily="34" charset="0"/>
              <a:buChar char="•"/>
            </a:pPr>
            <a:r>
              <a:rPr lang="en-US" b="1" dirty="0"/>
              <a:t>Acceptable region</a:t>
            </a:r>
            <a:r>
              <a:rPr lang="en-US" dirty="0"/>
              <a:t>: Proposals above efficiency curve 6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b="1" dirty="0"/>
              <a:t>Forbidden region</a:t>
            </a:r>
            <a:r>
              <a:rPr lang="en-US" dirty="0"/>
              <a:t>: Below-curve proposals automatically rejected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b="1" dirty="0"/>
              <a:t>Parameter changes</a:t>
            </a:r>
            <a:r>
              <a:rPr lang="en-US" dirty="0"/>
              <a:t>: Curve shifts based on α (efficiency) or β (elasticity) adjustments</a:t>
            </a:r>
          </a:p>
          <a:p>
            <a:pPr>
              <a:buNone/>
            </a:pPr>
            <a:r>
              <a:rPr lang="en-US" b="1" dirty="0"/>
              <a:t>Outcome</a:t>
            </a:r>
            <a:r>
              <a:rPr lang="en-US" dirty="0"/>
              <a:t>: Refined parameters and optimized resource allocation reflecting both economic efficiency and community utility beyond pure monetary measures.</a:t>
            </a:r>
          </a:p>
          <a:p>
            <a:r>
              <a:rPr lang="en-US" b="1" dirty="0"/>
              <a:t>Bottom Line:</a:t>
            </a:r>
            <a:r>
              <a:rPr lang="en-US" dirty="0"/>
              <a:t> Game-theoretic auction process reveals true community needs while maximizing both economic and social value creation.</a:t>
            </a:r>
          </a:p>
        </p:txBody>
      </p:sp>
    </p:spTree>
    <p:extLst>
      <p:ext uri="{BB962C8B-B14F-4D97-AF65-F5344CB8AC3E}">
        <p14:creationId xmlns:p14="http://schemas.microsoft.com/office/powerpoint/2010/main" val="414633218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DEE5B1D-1F42-F1DE-F4A4-5A89D2F4FC0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75F4E2-07EE-485E-2304-9980E4933C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9100" y="0"/>
            <a:ext cx="11353800" cy="883445"/>
          </a:xfrm>
        </p:spPr>
        <p:txBody>
          <a:bodyPr>
            <a:normAutofit/>
          </a:bodyPr>
          <a:lstStyle/>
          <a:p>
            <a:r>
              <a:rPr lang="en-US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Our proposal: Multi-Agent Reinforcement Learning (MARL) Integration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52F64353-D454-8186-EC49-902362B4431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6373" y="5884862"/>
            <a:ext cx="11503364" cy="973138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F39B8055-3545-A17E-CDA0-898631FBF9E7}"/>
              </a:ext>
            </a:extLst>
          </p:cNvPr>
          <p:cNvSpPr txBox="1"/>
          <p:nvPr/>
        </p:nvSpPr>
        <p:spPr>
          <a:xfrm>
            <a:off x="0" y="1075184"/>
            <a:ext cx="12099737" cy="50783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b="1" dirty="0"/>
              <a:t>Agent Architecture:</a:t>
            </a:r>
            <a:endParaRPr lang="en-US" dirty="0"/>
          </a:p>
          <a:p>
            <a:pPr>
              <a:buFont typeface="Arial" panose="020B0604020202020204" pitchFamily="34" charset="0"/>
              <a:buChar char="•"/>
            </a:pPr>
            <a:r>
              <a:rPr lang="en-US" b="1" dirty="0"/>
              <a:t>Executor Agents</a:t>
            </a:r>
            <a:r>
              <a:rPr lang="en-US" dirty="0"/>
              <a:t>: Each community actor learns optimal bidding strategies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b="1" dirty="0"/>
              <a:t>Center Agent</a:t>
            </a:r>
            <a:r>
              <a:rPr lang="en-US" dirty="0"/>
              <a:t>: Optimizes allocation rules and system efficiency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b="1" dirty="0"/>
              <a:t>Learning Framework</a:t>
            </a:r>
            <a:r>
              <a:rPr lang="en-US" dirty="0"/>
              <a:t>: State (current allocation + history) → Action (resource request) → Reward (resources + utility)</a:t>
            </a:r>
          </a:p>
          <a:p>
            <a:pPr>
              <a:buNone/>
            </a:pPr>
            <a:r>
              <a:rPr lang="en-US" b="1" dirty="0"/>
              <a:t>Two Implementation Approaches:</a:t>
            </a:r>
            <a:endParaRPr lang="en-US" dirty="0"/>
          </a:p>
          <a:p>
            <a:pPr>
              <a:buFont typeface="+mj-lt"/>
              <a:buAutoNum type="arabicPeriod"/>
            </a:pPr>
            <a:r>
              <a:rPr lang="en-US" b="1" dirty="0"/>
              <a:t>Decentralized (Independent Learners)</a:t>
            </a:r>
            <a:r>
              <a:rPr lang="en-US" dirty="0"/>
              <a:t>: Autonomous agent learning - simple but coordination challenges</a:t>
            </a:r>
          </a:p>
          <a:p>
            <a:pPr>
              <a:buFont typeface="+mj-lt"/>
              <a:buAutoNum type="arabicPeriod"/>
            </a:pPr>
            <a:r>
              <a:rPr lang="en-US" b="1" dirty="0"/>
              <a:t>Centralized Learning, Decentralized Execution</a:t>
            </a:r>
            <a:r>
              <a:rPr lang="en-US" dirty="0"/>
              <a:t>: Central training with complete information, autonomous auction execution using MADDPG/QMIX/COMA methods</a:t>
            </a:r>
          </a:p>
          <a:p>
            <a:pPr>
              <a:buNone/>
            </a:pPr>
            <a:r>
              <a:rPr lang="en-US" b="1" dirty="0"/>
              <a:t>22-Step Algorithm Process:</a:t>
            </a:r>
            <a:endParaRPr lang="en-US" dirty="0"/>
          </a:p>
          <a:p>
            <a:pPr>
              <a:buFont typeface="Arial" panose="020B0604020202020204" pitchFamily="34" charset="0"/>
              <a:buChar char="•"/>
            </a:pPr>
            <a:r>
              <a:rPr lang="en-US" b="1" dirty="0"/>
              <a:t>Initialization</a:t>
            </a:r>
            <a:r>
              <a:rPr lang="en-US" dirty="0"/>
              <a:t>: Auction announcement, rules, queue assignment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b="1" dirty="0"/>
              <a:t>Parameter Discovery</a:t>
            </a:r>
            <a:r>
              <a:rPr lang="en-US" dirty="0"/>
              <a:t>: Agents reveal production function limits (</a:t>
            </a:r>
            <a:r>
              <a:rPr lang="en-US" dirty="0" err="1"/>
              <a:t>Pmin</a:t>
            </a:r>
            <a:r>
              <a:rPr lang="en-US" dirty="0"/>
              <a:t>, Pmax)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b="1" dirty="0"/>
              <a:t>Iterative Negotiation</a:t>
            </a:r>
            <a:r>
              <a:rPr lang="en-US" dirty="0"/>
              <a:t>: Request → evaluation → acceptance/rejection cycles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b="1" dirty="0"/>
              <a:t>Adaptive Learning</a:t>
            </a:r>
            <a:r>
              <a:rPr lang="en-US" dirty="0"/>
              <a:t>: Continuous strategy refinement through reinforcement</a:t>
            </a:r>
          </a:p>
          <a:p>
            <a:pPr>
              <a:buNone/>
            </a:pPr>
            <a:r>
              <a:rPr lang="en-US" b="1" dirty="0"/>
              <a:t>Key Innovation:</a:t>
            </a:r>
            <a:r>
              <a:rPr lang="en-US" dirty="0"/>
              <a:t> System learns and adapts allocation strategies over time, moving beyond static formulas to dynamic optimization based on actual community performance and changing needs.</a:t>
            </a:r>
          </a:p>
          <a:p>
            <a:pPr>
              <a:buNone/>
            </a:pPr>
            <a:r>
              <a:rPr lang="en-US" b="1" dirty="0"/>
              <a:t>Scalability Requirement</a:t>
            </a:r>
            <a:r>
              <a:rPr lang="en-US" dirty="0"/>
              <a:t>: All budget levels (village to regional) must participate as agents for true optimization.</a:t>
            </a:r>
          </a:p>
          <a:p>
            <a:r>
              <a:rPr lang="en-US" b="1" dirty="0"/>
              <a:t>Bottom Line:</a:t>
            </a:r>
            <a:r>
              <a:rPr lang="en-US" dirty="0"/>
              <a:t> AI-powered multi-agent system transforms budget allocation from rigid bureaucratic process into adaptive, learning-based optimization that improves community outcomes over time.</a:t>
            </a:r>
          </a:p>
        </p:txBody>
      </p:sp>
    </p:spTree>
    <p:extLst>
      <p:ext uri="{BB962C8B-B14F-4D97-AF65-F5344CB8AC3E}">
        <p14:creationId xmlns:p14="http://schemas.microsoft.com/office/powerpoint/2010/main" val="308000458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28</TotalTime>
  <Words>1509</Words>
  <Application>Microsoft Office PowerPoint</Application>
  <PresentationFormat>Widescreen</PresentationFormat>
  <Paragraphs>136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Aptos</vt:lpstr>
      <vt:lpstr>Aptos Display</vt:lpstr>
      <vt:lpstr>Arial</vt:lpstr>
      <vt:lpstr>Times New Roman</vt:lpstr>
      <vt:lpstr>Office Theme</vt:lpstr>
      <vt:lpstr>THEORETICAL AND METHODOLOGICAL PRINCIPLES OF APPLICATION OF AGENT-ORIENTED APPROACH TO MODELING PROCESSES OF LOCAL COMMUNITIES </vt:lpstr>
      <vt:lpstr>Agenda</vt:lpstr>
      <vt:lpstr>Decentralization in Ukraine: results, challenges, and future work</vt:lpstr>
      <vt:lpstr>Horizontal budget equalization mechanisms</vt:lpstr>
      <vt:lpstr>Resource allocation and production functions of local communities</vt:lpstr>
      <vt:lpstr>Production function of the local territorial community</vt:lpstr>
      <vt:lpstr>Criteria for optimal resource allocation</vt:lpstr>
      <vt:lpstr>Our proposal: Budget auction process with Multi-Round Negotiation Framework</vt:lpstr>
      <vt:lpstr>Our proposal: Multi-Agent Reinforcement Learning (MARL) Integration</vt:lpstr>
      <vt:lpstr>Multi-Agent Reinforcement Learning (MARL) Integration architecture</vt:lpstr>
      <vt:lpstr>Conclusion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Yevgen Kotukh</dc:creator>
  <cp:lastModifiedBy>Yevgen Kotukh</cp:lastModifiedBy>
  <cp:revision>1</cp:revision>
  <dcterms:created xsi:type="dcterms:W3CDTF">2025-05-23T10:11:11Z</dcterms:created>
  <dcterms:modified xsi:type="dcterms:W3CDTF">2025-05-23T10:39:47Z</dcterms:modified>
</cp:coreProperties>
</file>